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70" r:id="rId2"/>
    <p:sldId id="318" r:id="rId3"/>
    <p:sldId id="319" r:id="rId4"/>
    <p:sldId id="280" r:id="rId5"/>
    <p:sldId id="282" r:id="rId6"/>
    <p:sldId id="317" r:id="rId7"/>
    <p:sldId id="277" r:id="rId8"/>
    <p:sldId id="278" r:id="rId9"/>
    <p:sldId id="279" r:id="rId10"/>
    <p:sldId id="281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57" autoAdjust="0"/>
    <p:restoredTop sz="91487" autoAdjust="0"/>
  </p:normalViewPr>
  <p:slideViewPr>
    <p:cSldViewPr snapToGrid="0">
      <p:cViewPr>
        <p:scale>
          <a:sx n="150" d="100"/>
          <a:sy n="150" d="100"/>
        </p:scale>
        <p:origin x="210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9181B-9AAC-4A47-8C1A-90092F90CFE3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CDEE-BB4A-420B-85AA-18E959CE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25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99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97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66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63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16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2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2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64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11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First(</a:t>
            </a:r>
            <a:r>
              <a:rPr lang="en-US" dirty="0" err="1"/>
              <a:t>i</a:t>
            </a:r>
            <a:r>
              <a:rPr lang="en-US" dirty="0"/>
              <a:t>) is never 1, because subroutine location sets first to 1 occasion after the first encounter = first estimable capture probability.</a:t>
            </a:r>
          </a:p>
          <a:p>
            <a:r>
              <a:rPr lang="en-US" dirty="0"/>
              <a:t>Note first(</a:t>
            </a:r>
            <a:r>
              <a:rPr lang="en-US" dirty="0" err="1"/>
              <a:t>i</a:t>
            </a:r>
            <a:r>
              <a:rPr lang="en-US" dirty="0"/>
              <a:t>) = 0 for histories with first capture at the last occasion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23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7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00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18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62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94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15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105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90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18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9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296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76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04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364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971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-Identity-H"/>
              </a:rPr>
              <a:t>In the C++ script, functions marked with </a:t>
            </a:r>
            <a:r>
              <a:rPr lang="en-US" sz="1800" b="0" i="0" u="none" strike="noStrike" baseline="0" dirty="0" err="1">
                <a:latin typeface="LMMono10-Regular-Identity-H"/>
              </a:rPr>
              <a:t>Rcpp</a:t>
            </a:r>
            <a:r>
              <a:rPr lang="en-US" sz="1800" b="0" i="0" u="none" strike="noStrike" baseline="0" dirty="0">
                <a:latin typeface="LMMono10-Regular-Identity-H"/>
              </a:rPr>
              <a:t>::export </a:t>
            </a:r>
            <a:r>
              <a:rPr lang="en-US" sz="1800" b="0" i="0" u="none" strike="noStrike" baseline="0" dirty="0">
                <a:latin typeface="LMRoman10-Regular-Identity-H"/>
              </a:rPr>
              <a:t>are pulled into our R environment and made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491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84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730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9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989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1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988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037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605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397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046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45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8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81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31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05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19350-EDA9-FA1E-3F2A-667BB1D5D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8A774-C7A5-4A22-58FE-99FCD2063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31EF4-2701-0927-0EC5-C3B2B4AF5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CA9-D64F-4C76-A500-2F141161309F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EE02A-3838-C4B7-A89F-450ADF62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E31AB-4A09-A3B5-56BE-D1373CA7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932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5F3A-CB84-9450-A39D-96E4A8A22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F68F2-5528-5B6A-B795-A3A300E9D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3A9D8-6AA8-8962-3EBD-67D8031C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CA9-D64F-4C76-A500-2F141161309F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3F99E-9105-D572-39F4-1786BC626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F7057-24A7-3E6A-D799-076D0060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1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CD22FF-67C2-E212-6CC1-2DA1E435A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2A3118-E663-5E58-B0BF-9363272E0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667FE-BB8C-CD26-6888-F96FC678B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CA9-D64F-4C76-A500-2F141161309F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1EB2F-3FA8-5BE4-33F9-84943194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35099-B471-08B7-90A5-92AD0808D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88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9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7B9B-E4DB-803D-60B9-5FBD3553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F4EB0-3FA9-61BA-9E03-355BF1354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5EC3A-7A37-FDDD-AA99-5E415BC5C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CA9-D64F-4C76-A500-2F141161309F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DFBE7-BCAB-5E3B-8447-EA3C74F41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EAD27-D2B5-B15A-83F5-8BD5B525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0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EBE1-ECAF-8866-0843-E1F5C56EA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ADB7D-8972-255F-65D8-6DC6B1063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E7F98-964E-45EB-F8EC-602C408C0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CA9-D64F-4C76-A500-2F141161309F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C9E2-91AA-E148-C8A5-19DA85EC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E00B8-F42B-A39F-F568-AB3DD2EF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FD8A-D661-CBAB-AE91-88E766ECD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A2533-3CFE-E12A-F0D4-A6A11EF9A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153AE-C583-766C-EF03-ACE5547AA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51D85-22E8-7AF0-7FC4-1CCC2F0CC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CA9-D64F-4C76-A500-2F141161309F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53213-3CAF-F0FF-160A-CE063FA5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2A2B2-3865-77DD-AEB1-861D57CF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38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FECAF-0ECA-A897-7126-7A27FBFB3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C4799-A0E1-0ABA-ED11-E141A509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610D9-70D6-DEAE-8701-64D6BE416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7790B1-AA71-7BB1-5C37-0661511E0A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01E8A-378F-0BBC-ED1B-9F705A5DD5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AEF3C9-2A75-54A6-EB14-C48D77542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CA9-D64F-4C76-A500-2F141161309F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AE5A56-C326-AC2F-BCE0-9534F8C46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C3633-16A1-3536-67DD-C1401A5C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8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F8007-9E3E-F9DC-6DD6-BA6CF3C7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BC7719-307C-8A19-D77B-D47472D0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CA9-D64F-4C76-A500-2F141161309F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77CF0-4B9A-EEE5-0A65-5FDB4945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E275F-876C-A979-8AC1-34706C4B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62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0DF54-5AC0-E371-988F-EFEFCC9AE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CA9-D64F-4C76-A500-2F141161309F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C201E-2CDB-CF50-392E-7CD75638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06C-F23C-5254-FEA9-76E94E9AC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98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F44C-BFCA-BF4F-1E1E-1A8EDC82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FC294-1193-84E6-1383-D91590CB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193BB-F477-70AB-5FA6-EE453F032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19E86-3722-7C70-559D-7B3D28B2B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CA9-D64F-4C76-A500-2F141161309F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B4519-A9E8-E799-84A9-0526FF0E3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5D675-EAAA-5793-0F55-75BA6C4E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04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EFB91-8F3E-B118-550E-C380516D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A7FA61-BF5E-3EE4-9369-C3F3919327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94764-8003-E329-1967-EDEA5F249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5CC80-97A6-A61D-C039-DDC8E1995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CA9-D64F-4C76-A500-2F141161309F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00F76-D2E2-60CB-6AC5-2BF7A6DE2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EC277-3F13-802F-A8E2-7BC3DA5D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15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7AEF0-A963-ECBC-B54C-CD6FADDB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22B17-949A-E167-673A-207354201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4A1E-C2D9-5D56-222D-32396184E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C6ECA9-D64F-4C76-A500-2F141161309F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87BA7-230E-2393-EFCF-7B5D188124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A6BDE-4385-8D60-1A79-2BE852584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2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0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thurbarros-CDFW/CVCS-Modeling-worksho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dept.stat.lsa.umich.edu/~jerrick/courses/stat701/notes/functions.html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geeksforgeeks.org/for-loop-in-r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tmcd/escapem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tmcd82070/MRA/tree/mast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Coding the CVCS Escapement Model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Reviewing demo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6EAC89-0B6B-DD50-A690-F966CBF78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81"/>
          <a:stretch/>
        </p:blipFill>
        <p:spPr>
          <a:xfrm>
            <a:off x="995768" y="1389992"/>
            <a:ext cx="9639300" cy="9573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C92F41-F2DC-DDE2-25B5-A6FC77F06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768" y="2710492"/>
            <a:ext cx="9601200" cy="228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6DF225-A307-C921-9BF3-FB4C5B5B7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768" y="3246476"/>
            <a:ext cx="10191750" cy="2238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A9403F-B5C9-EDC4-A5DF-D1EDF1F036AE}"/>
              </a:ext>
            </a:extLst>
          </p:cNvPr>
          <p:cNvSpPr txBox="1"/>
          <p:nvPr/>
        </p:nvSpPr>
        <p:spPr>
          <a:xfrm>
            <a:off x="995768" y="5676523"/>
            <a:ext cx="6047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nan=153, ns=5</a:t>
            </a:r>
          </a:p>
        </p:txBody>
      </p:sp>
    </p:spTree>
    <p:extLst>
      <p:ext uri="{BB962C8B-B14F-4D97-AF65-F5344CB8AC3E}">
        <p14:creationId xmlns:p14="http://schemas.microsoft.com/office/powerpoint/2010/main" val="819893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Reviewing demo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5D01E72-1A77-8A4B-3EE8-FFE3649E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05" y="1293812"/>
            <a:ext cx="9667875" cy="219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8444AC-9579-CF9A-9EEE-C59EF46BC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104" y="1690687"/>
            <a:ext cx="4029075" cy="22193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04378A-079E-B2A3-6945-473CB7DF9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704" y="4317757"/>
            <a:ext cx="9658350" cy="219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128D43-A1EF-7B01-4C6B-C93CF6F01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767" y="4741862"/>
            <a:ext cx="9420225" cy="8667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54669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Horvitz_Thompson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9D9F1AD-636A-901D-1E5B-3DB273A0C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11" y="1198320"/>
            <a:ext cx="2144540" cy="1225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19BF76-B09A-A96B-7E59-7B37F7F8A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11" y="2509291"/>
            <a:ext cx="8932863" cy="40603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2839B4-CBF7-FF24-6465-22FCC6ACD7A5}"/>
              </a:ext>
            </a:extLst>
          </p:cNvPr>
          <p:cNvSpPr/>
          <p:nvPr/>
        </p:nvSpPr>
        <p:spPr>
          <a:xfrm>
            <a:off x="1946422" y="1811045"/>
            <a:ext cx="587829" cy="489857"/>
          </a:xfrm>
          <a:prstGeom prst="rect">
            <a:avLst/>
          </a:prstGeom>
          <a:solidFill>
            <a:srgbClr val="FFC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61886C-24E5-CCE0-68E5-C4B2586DA1CD}"/>
              </a:ext>
            </a:extLst>
          </p:cNvPr>
          <p:cNvSpPr/>
          <p:nvPr/>
        </p:nvSpPr>
        <p:spPr>
          <a:xfrm>
            <a:off x="1556713" y="4656909"/>
            <a:ext cx="1388961" cy="306977"/>
          </a:xfrm>
          <a:prstGeom prst="rect">
            <a:avLst/>
          </a:prstGeom>
          <a:solidFill>
            <a:srgbClr val="FFC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3C7C0E-AA19-FFBC-D8C1-EEB1F141558A}"/>
              </a:ext>
            </a:extLst>
          </p:cNvPr>
          <p:cNvSpPr/>
          <p:nvPr/>
        </p:nvSpPr>
        <p:spPr>
          <a:xfrm>
            <a:off x="3473712" y="2534196"/>
            <a:ext cx="647619" cy="255948"/>
          </a:xfrm>
          <a:prstGeom prst="rect">
            <a:avLst/>
          </a:prstGeom>
          <a:solidFill>
            <a:srgbClr val="FFC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79A6F-9356-52E3-9AA5-297F5658A8DF}"/>
              </a:ext>
            </a:extLst>
          </p:cNvPr>
          <p:cNvSpPr/>
          <p:nvPr/>
        </p:nvSpPr>
        <p:spPr>
          <a:xfrm>
            <a:off x="4208523" y="2534196"/>
            <a:ext cx="230127" cy="255948"/>
          </a:xfrm>
          <a:prstGeom prst="rect">
            <a:avLst/>
          </a:prstGeom>
          <a:solidFill>
            <a:schemeClr val="accent4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EB0052-943B-EADD-9ADF-DAA0DA9ADFE5}"/>
              </a:ext>
            </a:extLst>
          </p:cNvPr>
          <p:cNvSpPr/>
          <p:nvPr/>
        </p:nvSpPr>
        <p:spPr>
          <a:xfrm>
            <a:off x="3046473" y="4411513"/>
            <a:ext cx="1017527" cy="255948"/>
          </a:xfrm>
          <a:prstGeom prst="rect">
            <a:avLst/>
          </a:prstGeom>
          <a:solidFill>
            <a:schemeClr val="accent4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2429D4-7827-A5C1-9510-FB5B7F04B4B5}"/>
              </a:ext>
            </a:extLst>
          </p:cNvPr>
          <p:cNvSpPr/>
          <p:nvPr/>
        </p:nvSpPr>
        <p:spPr>
          <a:xfrm>
            <a:off x="1556713" y="3076723"/>
            <a:ext cx="284787" cy="255948"/>
          </a:xfrm>
          <a:prstGeom prst="rect">
            <a:avLst/>
          </a:prstGeom>
          <a:solidFill>
            <a:schemeClr val="accent4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54F7A-27B3-E28F-AB46-E8F27B7C8E80}"/>
              </a:ext>
            </a:extLst>
          </p:cNvPr>
          <p:cNvSpPr/>
          <p:nvPr/>
        </p:nvSpPr>
        <p:spPr>
          <a:xfrm>
            <a:off x="1699106" y="2790144"/>
            <a:ext cx="284787" cy="255948"/>
          </a:xfrm>
          <a:prstGeom prst="rect">
            <a:avLst/>
          </a:prstGeom>
          <a:solidFill>
            <a:schemeClr val="accent4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73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superpopulation model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550DB60-8746-AB5C-5B13-0ADD5DED2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8" y="1198320"/>
            <a:ext cx="8544314" cy="1279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CB86D8-72F5-A42C-396E-C96365BC8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8" y="2806710"/>
            <a:ext cx="2609267" cy="1244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8AA21F-9016-0D98-EE81-9F75EF729008}"/>
                  </a:ext>
                </a:extLst>
              </p:cNvPr>
              <p:cNvSpPr txBox="1"/>
              <p:nvPr/>
            </p:nvSpPr>
            <p:spPr>
              <a:xfrm>
                <a:off x="380998" y="4380455"/>
                <a:ext cx="6100762" cy="475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E71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1E718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1E718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E71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𝑡𝑜𝑡𝑎𝑙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𝑏𝑖𝑟𝑡h𝑠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𝑓𝑜𝑟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𝑝𝑒𝑟𝑖𝑜𝑑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E718F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8AA21F-9016-0D98-EE81-9F75EF729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8" y="4380455"/>
                <a:ext cx="6100762" cy="475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2F75A3-254A-A8A4-7728-264B4477FE8E}"/>
                  </a:ext>
                </a:extLst>
              </p:cNvPr>
              <p:cNvSpPr txBox="1"/>
              <p:nvPr/>
            </p:nvSpPr>
            <p:spPr>
              <a:xfrm>
                <a:off x="380998" y="4857394"/>
                <a:ext cx="10668002" cy="1775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E71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E71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E71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𝑛𝑢𝑚𝑏𝑒𝑟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𝑜𝑓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𝑐𝑎𝑟𝑐𝑎𝑠𝑠𝑒𝑠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𝑟𝑒𝑙𝑒𝑎𝑠𝑒𝑑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𝑤𝑖𝑡h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𝑑𝑖𝑠𝑐𝑡𝑎𝑔𝑠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𝑖𝑛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𝑝𝑒𝑟𝑖𝑜𝑑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E718F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E71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E71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E71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𝑛𝑢𝑚𝑏𝑒𝑟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𝑜𝑓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𝑐𝑎𝑟𝑐𝑎𝑠𝑠𝑒𝑠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𝑐𝑎𝑝𝑡𝑢𝑟𝑒𝑑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𝑑𝑢𝑟𝑖𝑛𝑔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𝑝𝑒𝑟𝑖𝑜𝑑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E718F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E71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1E718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1E718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E71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𝑒𝑠𝑡𝑖𝑚𝑎𝑡𝑒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𝑜𝑓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𝑎𝑏𝑢𝑛𝑑𝑎𝑛𝑐𝑒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𝑑𝑢𝑟𝑖𝑛𝑔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𝑝𝑒𝑟𝑖𝑜𝑑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𝑑𝑒𝑟𝑖𝑣𝑒𝑑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𝑓𝑟𝑜𝑚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𝐻𝑜𝑟𝑣𝑖𝑡𝑧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𝑇h𝑜𝑚𝑝𝑠𝑜𝑛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𝑒𝑠𝑡𝑖𝑚𝑎𝑡𝑜𝑟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E718F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2F75A3-254A-A8A4-7728-264B4477F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8" y="4857394"/>
                <a:ext cx="10668002" cy="1775614"/>
              </a:xfrm>
              <a:prstGeom prst="rect">
                <a:avLst/>
              </a:prstGeom>
              <a:blipFill>
                <a:blip r:embed="rId7"/>
                <a:stretch>
                  <a:fillRect l="-742" t="-3093" b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ACD0343-52AC-5FC9-45AC-BFA614ACBC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6778" y="3078867"/>
            <a:ext cx="6100763" cy="82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56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B_star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6A48BAE-3E3A-265F-1E45-382982D4F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967" y="1198320"/>
            <a:ext cx="8290178" cy="53358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64C338-658C-B469-A13F-A923E778A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55" y="5317654"/>
            <a:ext cx="1792695" cy="855093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40E9F55C-346D-BBE4-325E-547024770FD4}"/>
              </a:ext>
            </a:extLst>
          </p:cNvPr>
          <p:cNvSpPr/>
          <p:nvPr/>
        </p:nvSpPr>
        <p:spPr>
          <a:xfrm flipH="1">
            <a:off x="3192477" y="5105400"/>
            <a:ext cx="342759" cy="1314692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1448AEF-4ED7-10D9-3759-C43A2BF0444B}"/>
              </a:ext>
            </a:extLst>
          </p:cNvPr>
          <p:cNvSpPr/>
          <p:nvPr/>
        </p:nvSpPr>
        <p:spPr>
          <a:xfrm flipH="1">
            <a:off x="3192477" y="3260882"/>
            <a:ext cx="342759" cy="1314692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26D041-FA1B-A996-CC20-02A02DA4263F}"/>
              </a:ext>
            </a:extLst>
          </p:cNvPr>
          <p:cNvCxnSpPr>
            <a:cxnSpLocks/>
          </p:cNvCxnSpPr>
          <p:nvPr/>
        </p:nvCxnSpPr>
        <p:spPr>
          <a:xfrm>
            <a:off x="2652713" y="2609850"/>
            <a:ext cx="13160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ight Brace 21">
            <a:extLst>
              <a:ext uri="{FF2B5EF4-FFF2-40B4-BE49-F238E27FC236}">
                <a16:creationId xmlns:a16="http://schemas.microsoft.com/office/drawing/2014/main" id="{F9EDD391-0B30-C72C-D9F0-9700D7505E58}"/>
              </a:ext>
            </a:extLst>
          </p:cNvPr>
          <p:cNvSpPr/>
          <p:nvPr/>
        </p:nvSpPr>
        <p:spPr>
          <a:xfrm rot="5400000" flipH="1">
            <a:off x="2499752" y="3093165"/>
            <a:ext cx="342759" cy="1014429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547DCA6-214D-E2EB-8A7D-2E37D8230588}"/>
              </a:ext>
            </a:extLst>
          </p:cNvPr>
          <p:cNvCxnSpPr>
            <a:cxnSpLocks/>
            <a:stCxn id="22" idx="1"/>
          </p:cNvCxnSpPr>
          <p:nvPr/>
        </p:nvCxnSpPr>
        <p:spPr>
          <a:xfrm flipV="1">
            <a:off x="2671131" y="2583656"/>
            <a:ext cx="0" cy="8453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D51F82-2263-F935-5665-430DFE77410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163917" y="5762746"/>
            <a:ext cx="10285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2A191F9-C54E-1643-0E7E-BD8A80F1F918}"/>
              </a:ext>
            </a:extLst>
          </p:cNvPr>
          <p:cNvSpPr/>
          <p:nvPr/>
        </p:nvSpPr>
        <p:spPr>
          <a:xfrm>
            <a:off x="6381206" y="1198320"/>
            <a:ext cx="561703" cy="212469"/>
          </a:xfrm>
          <a:prstGeom prst="rect">
            <a:avLst/>
          </a:prstGeom>
          <a:solidFill>
            <a:srgbClr val="FFC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8B5882-C97E-5630-410E-91F0ABA02BBF}"/>
              </a:ext>
            </a:extLst>
          </p:cNvPr>
          <p:cNvSpPr/>
          <p:nvPr/>
        </p:nvSpPr>
        <p:spPr>
          <a:xfrm>
            <a:off x="5810795" y="1193471"/>
            <a:ext cx="561703" cy="212470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86C16D-D52D-A3D0-EB1B-D5F8A6D02939}"/>
              </a:ext>
            </a:extLst>
          </p:cNvPr>
          <p:cNvSpPr/>
          <p:nvPr/>
        </p:nvSpPr>
        <p:spPr>
          <a:xfrm>
            <a:off x="1503028" y="5346666"/>
            <a:ext cx="248891" cy="425167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70FD5A-14BD-DFA3-D7E4-5D15BBDB5F06}"/>
              </a:ext>
            </a:extLst>
          </p:cNvPr>
          <p:cNvSpPr/>
          <p:nvPr/>
        </p:nvSpPr>
        <p:spPr>
          <a:xfrm>
            <a:off x="1195419" y="5786340"/>
            <a:ext cx="248891" cy="425167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5E1B75-79C7-ADE4-247E-B8BDAFDD4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80" y="3797023"/>
            <a:ext cx="2926166" cy="3969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DAADA27-D876-6D81-E71D-345B54E47BA1}"/>
              </a:ext>
            </a:extLst>
          </p:cNvPr>
          <p:cNvSpPr/>
          <p:nvPr/>
        </p:nvSpPr>
        <p:spPr>
          <a:xfrm>
            <a:off x="1465261" y="3756655"/>
            <a:ext cx="248891" cy="425167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00239D-A538-5299-8C04-57ACF64A73E3}"/>
              </a:ext>
            </a:extLst>
          </p:cNvPr>
          <p:cNvSpPr/>
          <p:nvPr/>
        </p:nvSpPr>
        <p:spPr>
          <a:xfrm>
            <a:off x="6720841" y="4075587"/>
            <a:ext cx="561703" cy="212470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B0C49-436D-CFFB-71A7-DC7F3CDE334C}"/>
              </a:ext>
            </a:extLst>
          </p:cNvPr>
          <p:cNvSpPr/>
          <p:nvPr/>
        </p:nvSpPr>
        <p:spPr>
          <a:xfrm>
            <a:off x="8144692" y="5464251"/>
            <a:ext cx="561703" cy="212470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72A987-7BE3-9AB6-02F8-156AC854E845}"/>
              </a:ext>
            </a:extLst>
          </p:cNvPr>
          <p:cNvSpPr/>
          <p:nvPr/>
        </p:nvSpPr>
        <p:spPr>
          <a:xfrm>
            <a:off x="9973493" y="5464863"/>
            <a:ext cx="561703" cy="212470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096B4C-A9D5-F092-802E-B0C3CA62C199}"/>
              </a:ext>
            </a:extLst>
          </p:cNvPr>
          <p:cNvSpPr/>
          <p:nvPr/>
        </p:nvSpPr>
        <p:spPr>
          <a:xfrm>
            <a:off x="6372498" y="3217143"/>
            <a:ext cx="561703" cy="212469"/>
          </a:xfrm>
          <a:prstGeom prst="rect">
            <a:avLst/>
          </a:prstGeom>
          <a:solidFill>
            <a:srgbClr val="FFC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477E3E-008D-6FF3-4C82-C3D5CA4CC505}"/>
              </a:ext>
            </a:extLst>
          </p:cNvPr>
          <p:cNvSpPr/>
          <p:nvPr/>
        </p:nvSpPr>
        <p:spPr>
          <a:xfrm>
            <a:off x="5473545" y="1203169"/>
            <a:ext cx="235105" cy="211297"/>
          </a:xfrm>
          <a:prstGeom prst="rect">
            <a:avLst/>
          </a:prstGeom>
          <a:solidFill>
            <a:schemeClr val="accent4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95A16C-57BD-8893-3529-D03AED7EF79B}"/>
              </a:ext>
            </a:extLst>
          </p:cNvPr>
          <p:cNvSpPr/>
          <p:nvPr/>
        </p:nvSpPr>
        <p:spPr>
          <a:xfrm>
            <a:off x="4869501" y="1612106"/>
            <a:ext cx="235105" cy="186330"/>
          </a:xfrm>
          <a:prstGeom prst="rect">
            <a:avLst/>
          </a:prstGeom>
          <a:solidFill>
            <a:schemeClr val="accent4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6F8589-2D19-BAAE-62B7-E456A5F6D296}"/>
              </a:ext>
            </a:extLst>
          </p:cNvPr>
          <p:cNvSpPr/>
          <p:nvPr/>
        </p:nvSpPr>
        <p:spPr>
          <a:xfrm>
            <a:off x="4751948" y="1810920"/>
            <a:ext cx="235105" cy="186330"/>
          </a:xfrm>
          <a:prstGeom prst="rect">
            <a:avLst/>
          </a:prstGeom>
          <a:solidFill>
            <a:schemeClr val="accent4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CB20A6-6DCB-D878-B212-722310D82C21}"/>
              </a:ext>
            </a:extLst>
          </p:cNvPr>
          <p:cNvSpPr/>
          <p:nvPr/>
        </p:nvSpPr>
        <p:spPr>
          <a:xfrm>
            <a:off x="4469451" y="2220495"/>
            <a:ext cx="235105" cy="186330"/>
          </a:xfrm>
          <a:prstGeom prst="rect">
            <a:avLst/>
          </a:prstGeom>
          <a:solidFill>
            <a:schemeClr val="accent4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D02CBC-78C7-B67A-694F-77C62B94C66A}"/>
              </a:ext>
            </a:extLst>
          </p:cNvPr>
          <p:cNvSpPr/>
          <p:nvPr/>
        </p:nvSpPr>
        <p:spPr>
          <a:xfrm>
            <a:off x="7012213" y="3230212"/>
            <a:ext cx="235105" cy="186330"/>
          </a:xfrm>
          <a:prstGeom prst="rect">
            <a:avLst/>
          </a:prstGeom>
          <a:solidFill>
            <a:schemeClr val="accent4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40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total_escapement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9929294-C541-DDA5-E838-8AE0A2FDD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8" y="1198321"/>
            <a:ext cx="7439027" cy="11137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31089E-4D02-BFC7-2658-489066282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618" y="2992679"/>
            <a:ext cx="9544050" cy="2667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5A5D64-7394-CAED-2C54-981E60CC89E9}"/>
              </a:ext>
            </a:extLst>
          </p:cNvPr>
          <p:cNvSpPr/>
          <p:nvPr/>
        </p:nvSpPr>
        <p:spPr>
          <a:xfrm>
            <a:off x="3538808" y="1240633"/>
            <a:ext cx="399643" cy="444476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3395EB-4BB8-2DFD-F593-B86758F9FDB7}"/>
              </a:ext>
            </a:extLst>
          </p:cNvPr>
          <p:cNvSpPr/>
          <p:nvPr/>
        </p:nvSpPr>
        <p:spPr>
          <a:xfrm>
            <a:off x="3113039" y="1787691"/>
            <a:ext cx="399643" cy="444476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6511C8-DA27-473A-F86A-36D16103EA14}"/>
              </a:ext>
            </a:extLst>
          </p:cNvPr>
          <p:cNvSpPr/>
          <p:nvPr/>
        </p:nvSpPr>
        <p:spPr>
          <a:xfrm>
            <a:off x="6854873" y="4408714"/>
            <a:ext cx="1662110" cy="293916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8365AE-C2A7-7A4F-7AD3-712B6FF4469F}"/>
              </a:ext>
            </a:extLst>
          </p:cNvPr>
          <p:cNvSpPr/>
          <p:nvPr/>
        </p:nvSpPr>
        <p:spPr>
          <a:xfrm>
            <a:off x="4719096" y="4408714"/>
            <a:ext cx="1662110" cy="293916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86381D-70D9-28F8-EA6F-F10F79C70BF1}"/>
              </a:ext>
            </a:extLst>
          </p:cNvPr>
          <p:cNvSpPr/>
          <p:nvPr/>
        </p:nvSpPr>
        <p:spPr>
          <a:xfrm>
            <a:off x="4899522" y="2992679"/>
            <a:ext cx="697912" cy="293916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DA5AE7-9F0F-E17D-9B83-0AD069025D0F}"/>
              </a:ext>
            </a:extLst>
          </p:cNvPr>
          <p:cNvSpPr/>
          <p:nvPr/>
        </p:nvSpPr>
        <p:spPr>
          <a:xfrm>
            <a:off x="5641181" y="2992679"/>
            <a:ext cx="609397" cy="293916"/>
          </a:xfrm>
          <a:prstGeom prst="rect">
            <a:avLst/>
          </a:prstGeom>
          <a:solidFill>
            <a:srgbClr val="FFC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B075EF-ADF7-814C-C58B-E15D737A9307}"/>
              </a:ext>
            </a:extLst>
          </p:cNvPr>
          <p:cNvSpPr/>
          <p:nvPr/>
        </p:nvSpPr>
        <p:spPr>
          <a:xfrm>
            <a:off x="3971925" y="3959474"/>
            <a:ext cx="619125" cy="272801"/>
          </a:xfrm>
          <a:prstGeom prst="rect">
            <a:avLst/>
          </a:prstGeom>
          <a:solidFill>
            <a:srgbClr val="FFC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E507A6-D750-DF1F-6A78-2E92B9972426}"/>
              </a:ext>
            </a:extLst>
          </p:cNvPr>
          <p:cNvSpPr/>
          <p:nvPr/>
        </p:nvSpPr>
        <p:spPr>
          <a:xfrm>
            <a:off x="4100511" y="3482771"/>
            <a:ext cx="619125" cy="272801"/>
          </a:xfrm>
          <a:prstGeom prst="rect">
            <a:avLst/>
          </a:prstGeom>
          <a:solidFill>
            <a:srgbClr val="FFC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A33858-C27A-411D-6ECE-DB740E11376C}"/>
              </a:ext>
            </a:extLst>
          </p:cNvPr>
          <p:cNvSpPr/>
          <p:nvPr/>
        </p:nvSpPr>
        <p:spPr>
          <a:xfrm>
            <a:off x="3274013" y="3959473"/>
            <a:ext cx="619125" cy="272801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E74DC8-3853-11F7-CCF0-0617FE7787FF}"/>
              </a:ext>
            </a:extLst>
          </p:cNvPr>
          <p:cNvSpPr/>
          <p:nvPr/>
        </p:nvSpPr>
        <p:spPr>
          <a:xfrm>
            <a:off x="4591050" y="3046472"/>
            <a:ext cx="235105" cy="186330"/>
          </a:xfrm>
          <a:prstGeom prst="rect">
            <a:avLst/>
          </a:prstGeom>
          <a:solidFill>
            <a:schemeClr val="accent4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44D932-5D16-746D-7ABD-9F55A33FF2FF}"/>
              </a:ext>
            </a:extLst>
          </p:cNvPr>
          <p:cNvSpPr/>
          <p:nvPr/>
        </p:nvSpPr>
        <p:spPr>
          <a:xfrm>
            <a:off x="4826155" y="3514367"/>
            <a:ext cx="235105" cy="186330"/>
          </a:xfrm>
          <a:prstGeom prst="rect">
            <a:avLst/>
          </a:prstGeom>
          <a:solidFill>
            <a:schemeClr val="accent4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0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pro_capsur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5464B82-95FD-7F20-A70D-461B0B966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8" y="4017746"/>
            <a:ext cx="3762375" cy="108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11BC22-4BA0-A274-EDFA-027D95938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8" y="2779331"/>
            <a:ext cx="3657600" cy="1000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EEC9CF-FB17-9D0D-AAA9-D84F2C83D0A9}"/>
                  </a:ext>
                </a:extLst>
              </p:cNvPr>
              <p:cNvSpPr txBox="1"/>
              <p:nvPr/>
            </p:nvSpPr>
            <p:spPr>
              <a:xfrm>
                <a:off x="860878" y="1389487"/>
                <a:ext cx="244067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EEC9CF-FB17-9D0D-AAA9-D84F2C83D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78" y="1389487"/>
                <a:ext cx="2440670" cy="461665"/>
              </a:xfrm>
              <a:prstGeom prst="rect">
                <a:avLst/>
              </a:prstGeom>
              <a:blipFill>
                <a:blip r:embed="rId5"/>
                <a:stretch>
                  <a:fillRect b="-141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D19AB4-0F55-313B-1CEA-80F9C13E082B}"/>
              </a:ext>
            </a:extLst>
          </p:cNvPr>
          <p:cNvCxnSpPr>
            <a:cxnSpLocks/>
          </p:cNvCxnSpPr>
          <p:nvPr/>
        </p:nvCxnSpPr>
        <p:spPr>
          <a:xfrm>
            <a:off x="8350250" y="1198320"/>
            <a:ext cx="0" cy="349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EA95BF-8510-D624-E204-5475BCBD86AD}"/>
              </a:ext>
            </a:extLst>
          </p:cNvPr>
          <p:cNvCxnSpPr>
            <a:cxnSpLocks/>
          </p:cNvCxnSpPr>
          <p:nvPr/>
        </p:nvCxnSpPr>
        <p:spPr>
          <a:xfrm>
            <a:off x="2057400" y="1198320"/>
            <a:ext cx="63182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CB59F8-3E44-CE89-7011-F8482FBB8924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2081213" y="1198320"/>
            <a:ext cx="0" cy="1911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8F1CBE9E-981E-029F-1490-05ED1D47F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776" y="1602030"/>
            <a:ext cx="7000875" cy="4057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7DA3663-FED1-B51E-B9C9-C76EDE87CEDE}"/>
              </a:ext>
            </a:extLst>
          </p:cNvPr>
          <p:cNvCxnSpPr>
            <a:cxnSpLocks/>
          </p:cNvCxnSpPr>
          <p:nvPr/>
        </p:nvCxnSpPr>
        <p:spPr>
          <a:xfrm>
            <a:off x="3989885" y="3429000"/>
            <a:ext cx="889092" cy="1306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1CBAB8-EB8F-BCD0-225E-C6AD9CC224F3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143373" y="3879669"/>
            <a:ext cx="735604" cy="6810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334D54E-734D-F090-A5B4-8CFE9DFFD2A5}"/>
              </a:ext>
            </a:extLst>
          </p:cNvPr>
          <p:cNvSpPr/>
          <p:nvPr/>
        </p:nvSpPr>
        <p:spPr>
          <a:xfrm>
            <a:off x="1215318" y="4051300"/>
            <a:ext cx="486482" cy="482600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E049AB-BE36-9DC6-B407-25052F30F9F6}"/>
              </a:ext>
            </a:extLst>
          </p:cNvPr>
          <p:cNvSpPr/>
          <p:nvPr/>
        </p:nvSpPr>
        <p:spPr>
          <a:xfrm>
            <a:off x="1218449" y="2841883"/>
            <a:ext cx="480219" cy="424769"/>
          </a:xfrm>
          <a:prstGeom prst="rect">
            <a:avLst/>
          </a:prstGeom>
          <a:solidFill>
            <a:srgbClr val="FFC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AE552E-6301-50F0-CBF7-A6944C309484}"/>
              </a:ext>
            </a:extLst>
          </p:cNvPr>
          <p:cNvSpPr/>
          <p:nvPr/>
        </p:nvSpPr>
        <p:spPr>
          <a:xfrm>
            <a:off x="4929187" y="4439557"/>
            <a:ext cx="647701" cy="268071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B1D363-4699-4721-0BC0-4D56A19E68B8}"/>
              </a:ext>
            </a:extLst>
          </p:cNvPr>
          <p:cNvSpPr/>
          <p:nvPr/>
        </p:nvSpPr>
        <p:spPr>
          <a:xfrm>
            <a:off x="4929188" y="4155168"/>
            <a:ext cx="647702" cy="268071"/>
          </a:xfrm>
          <a:prstGeom prst="rect">
            <a:avLst/>
          </a:prstGeom>
          <a:solidFill>
            <a:srgbClr val="FFC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B87346-31D4-A7F6-9D60-CC993FC47BAB}"/>
              </a:ext>
            </a:extLst>
          </p:cNvPr>
          <p:cNvSpPr/>
          <p:nvPr/>
        </p:nvSpPr>
        <p:spPr>
          <a:xfrm>
            <a:off x="1504243" y="4580704"/>
            <a:ext cx="486482" cy="482600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C54A55-B931-C91F-E2CF-C8F575C25963}"/>
              </a:ext>
            </a:extLst>
          </p:cNvPr>
          <p:cNvSpPr/>
          <p:nvPr/>
        </p:nvSpPr>
        <p:spPr>
          <a:xfrm>
            <a:off x="1510506" y="3313456"/>
            <a:ext cx="480219" cy="424769"/>
          </a:xfrm>
          <a:prstGeom prst="rect">
            <a:avLst/>
          </a:prstGeom>
          <a:solidFill>
            <a:srgbClr val="FFC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12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069F03-EBA4-7A48-6DBA-F3D125CBD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1198320"/>
            <a:ext cx="9652002" cy="11366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location()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00D80B-E447-7459-0679-59DB10CB9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75" y="2039937"/>
            <a:ext cx="7296150" cy="4581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580CFD-23FF-CB2F-75C2-A08752E1039C}"/>
              </a:ext>
            </a:extLst>
          </p:cNvPr>
          <p:cNvCxnSpPr>
            <a:cxnSpLocks/>
          </p:cNvCxnSpPr>
          <p:nvPr/>
        </p:nvCxnSpPr>
        <p:spPr>
          <a:xfrm flipV="1">
            <a:off x="2260600" y="2438400"/>
            <a:ext cx="0" cy="65694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B2DF0C3-5A2E-51F7-DA20-DC29933B8563}"/>
              </a:ext>
            </a:extLst>
          </p:cNvPr>
          <p:cNvSpPr/>
          <p:nvPr/>
        </p:nvSpPr>
        <p:spPr>
          <a:xfrm>
            <a:off x="7987351" y="2073499"/>
            <a:ext cx="280349" cy="208777"/>
          </a:xfrm>
          <a:prstGeom prst="rect">
            <a:avLst/>
          </a:prstGeom>
          <a:solidFill>
            <a:schemeClr val="accent4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87BD2C-901B-8C42-8832-4F4E0062DCE5}"/>
              </a:ext>
            </a:extLst>
          </p:cNvPr>
          <p:cNvSpPr/>
          <p:nvPr/>
        </p:nvSpPr>
        <p:spPr>
          <a:xfrm>
            <a:off x="5951468" y="3754010"/>
            <a:ext cx="849382" cy="208777"/>
          </a:xfrm>
          <a:prstGeom prst="rect">
            <a:avLst/>
          </a:prstGeom>
          <a:solidFill>
            <a:schemeClr val="accent4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75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069F03-EBA4-7A48-6DBA-F3D125CBD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42" y="1198320"/>
            <a:ext cx="9652002" cy="11366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CJS_loglik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9E96345-0221-A0CD-7C97-4DD127FBB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55" y="2690812"/>
            <a:ext cx="11610975" cy="2505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90D6E9-B59A-643F-EA15-790C3B3278C1}"/>
              </a:ext>
            </a:extLst>
          </p:cNvPr>
          <p:cNvSpPr/>
          <p:nvPr/>
        </p:nvSpPr>
        <p:spPr>
          <a:xfrm>
            <a:off x="4990151" y="2762045"/>
            <a:ext cx="280349" cy="208777"/>
          </a:xfrm>
          <a:prstGeom prst="rect">
            <a:avLst/>
          </a:prstGeom>
          <a:solidFill>
            <a:schemeClr val="accent4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55F83D-81F0-9ECE-D334-114083220990}"/>
              </a:ext>
            </a:extLst>
          </p:cNvPr>
          <p:cNvSpPr/>
          <p:nvPr/>
        </p:nvSpPr>
        <p:spPr>
          <a:xfrm>
            <a:off x="1624651" y="3670826"/>
            <a:ext cx="280349" cy="208777"/>
          </a:xfrm>
          <a:prstGeom prst="rect">
            <a:avLst/>
          </a:prstGeom>
          <a:solidFill>
            <a:schemeClr val="accent4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AD57FB-9ECF-F1D6-6288-FFBC743BE900}"/>
              </a:ext>
            </a:extLst>
          </p:cNvPr>
          <p:cNvSpPr/>
          <p:nvPr/>
        </p:nvSpPr>
        <p:spPr>
          <a:xfrm>
            <a:off x="1529401" y="3912940"/>
            <a:ext cx="280349" cy="208777"/>
          </a:xfrm>
          <a:prstGeom prst="rect">
            <a:avLst/>
          </a:prstGeom>
          <a:solidFill>
            <a:schemeClr val="accent4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B490DF-3404-511A-CCE1-8B71BB6A9ECE}"/>
              </a:ext>
            </a:extLst>
          </p:cNvPr>
          <p:cNvSpPr/>
          <p:nvPr/>
        </p:nvSpPr>
        <p:spPr>
          <a:xfrm>
            <a:off x="3320101" y="4623960"/>
            <a:ext cx="280349" cy="208777"/>
          </a:xfrm>
          <a:prstGeom prst="rect">
            <a:avLst/>
          </a:prstGeom>
          <a:solidFill>
            <a:schemeClr val="accent4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B7D4-E34E-A797-0183-C75DADD64E00}"/>
              </a:ext>
            </a:extLst>
          </p:cNvPr>
          <p:cNvSpPr/>
          <p:nvPr/>
        </p:nvSpPr>
        <p:spPr>
          <a:xfrm>
            <a:off x="3179926" y="4909923"/>
            <a:ext cx="280349" cy="208777"/>
          </a:xfrm>
          <a:prstGeom prst="rect">
            <a:avLst/>
          </a:prstGeom>
          <a:solidFill>
            <a:schemeClr val="accent4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4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069F03-EBA4-7A48-6DBA-F3D125CBD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42" y="1198320"/>
            <a:ext cx="9652002" cy="11366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CJS_loglik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AFDEFB0-8BDA-0F27-B12D-E5D6E8912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43" y="2420448"/>
            <a:ext cx="11049000" cy="39052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1182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Session goals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Review the </a:t>
            </a:r>
            <a:r>
              <a:rPr lang="en-US" sz="3600" dirty="0" err="1"/>
              <a:t>escapeMR</a:t>
            </a:r>
            <a:r>
              <a:rPr lang="en-US" sz="3600" dirty="0"/>
              <a:t> package structure and methods.</a:t>
            </a:r>
          </a:p>
          <a:p>
            <a:r>
              <a:rPr lang="en-US" sz="3600" dirty="0"/>
              <a:t>Review the demo data.</a:t>
            </a:r>
          </a:p>
          <a:p>
            <a:r>
              <a:rPr lang="en-US" sz="3600" dirty="0"/>
              <a:t>Replicate CVCS escapement methods in R script.</a:t>
            </a:r>
          </a:p>
        </p:txBody>
      </p:sp>
    </p:spTree>
    <p:extLst>
      <p:ext uri="{BB962C8B-B14F-4D97-AF65-F5344CB8AC3E}">
        <p14:creationId xmlns:p14="http://schemas.microsoft.com/office/powerpoint/2010/main" val="480134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069F03-EBA4-7A48-6DBA-F3D125CBD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42" y="1198320"/>
            <a:ext cx="9652002" cy="11366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CJS_loglik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A8A829F-669A-0776-DCEE-1C878C009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2334928"/>
            <a:ext cx="11144250" cy="3448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FE26D9-6509-319A-01B7-390C7C6D6800}"/>
              </a:ext>
            </a:extLst>
          </p:cNvPr>
          <p:cNvSpPr/>
          <p:nvPr/>
        </p:nvSpPr>
        <p:spPr>
          <a:xfrm>
            <a:off x="4500154" y="1456509"/>
            <a:ext cx="587829" cy="489857"/>
          </a:xfrm>
          <a:prstGeom prst="rect">
            <a:avLst/>
          </a:prstGeom>
          <a:solidFill>
            <a:srgbClr val="FFC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D85CDA-5004-7476-B4DC-EFB86D2AADFC}"/>
              </a:ext>
            </a:extLst>
          </p:cNvPr>
          <p:cNvSpPr/>
          <p:nvPr/>
        </p:nvSpPr>
        <p:spPr>
          <a:xfrm>
            <a:off x="7708899" y="1482635"/>
            <a:ext cx="587829" cy="489857"/>
          </a:xfrm>
          <a:prstGeom prst="rect">
            <a:avLst/>
          </a:prstGeom>
          <a:solidFill>
            <a:srgbClr val="FFC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85DBDB-E8CF-DAB8-5ED2-E8BA50C65D5F}"/>
              </a:ext>
            </a:extLst>
          </p:cNvPr>
          <p:cNvSpPr/>
          <p:nvPr/>
        </p:nvSpPr>
        <p:spPr>
          <a:xfrm>
            <a:off x="976084" y="2786232"/>
            <a:ext cx="7891422" cy="1271451"/>
          </a:xfrm>
          <a:prstGeom prst="rect">
            <a:avLst/>
          </a:prstGeom>
          <a:solidFill>
            <a:srgbClr val="FFC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C3BCB5-769B-C281-36D9-DBAF9A0641F8}"/>
              </a:ext>
            </a:extLst>
          </p:cNvPr>
          <p:cNvSpPr/>
          <p:nvPr/>
        </p:nvSpPr>
        <p:spPr>
          <a:xfrm>
            <a:off x="9019357" y="1482634"/>
            <a:ext cx="803912" cy="489857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A089A0-8F8C-064A-A84D-D5737575D2E6}"/>
              </a:ext>
            </a:extLst>
          </p:cNvPr>
          <p:cNvSpPr/>
          <p:nvPr/>
        </p:nvSpPr>
        <p:spPr>
          <a:xfrm>
            <a:off x="976083" y="4476332"/>
            <a:ext cx="7891421" cy="1271451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83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069F03-EBA4-7A48-6DBA-F3D125CBD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42" y="1198320"/>
            <a:ext cx="9652002" cy="11366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CJS_loglik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DB8DC00-968D-728D-3131-F82EB194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43" y="2509837"/>
            <a:ext cx="11049000" cy="29813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3C4A7E0F-FF0A-CA4F-4F8F-F9081E37B5E0}"/>
              </a:ext>
            </a:extLst>
          </p:cNvPr>
          <p:cNvSpPr/>
          <p:nvPr/>
        </p:nvSpPr>
        <p:spPr>
          <a:xfrm rot="16200000" flipH="1">
            <a:off x="6582552" y="-1052022"/>
            <a:ext cx="342759" cy="6431142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38B115-0D65-6022-5C66-B28427BD3678}"/>
              </a:ext>
            </a:extLst>
          </p:cNvPr>
          <p:cNvSpPr/>
          <p:nvPr/>
        </p:nvSpPr>
        <p:spPr>
          <a:xfrm>
            <a:off x="4489449" y="1502312"/>
            <a:ext cx="587829" cy="489857"/>
          </a:xfrm>
          <a:prstGeom prst="rect">
            <a:avLst/>
          </a:prstGeom>
          <a:solidFill>
            <a:srgbClr val="FFC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91C558-5D05-4F30-B2E5-1ED606E0DEDF}"/>
              </a:ext>
            </a:extLst>
          </p:cNvPr>
          <p:cNvSpPr/>
          <p:nvPr/>
        </p:nvSpPr>
        <p:spPr>
          <a:xfrm>
            <a:off x="9019357" y="1482634"/>
            <a:ext cx="803912" cy="489857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DBAB19-EC6D-1F5F-5205-32A73E1A6781}"/>
              </a:ext>
            </a:extLst>
          </p:cNvPr>
          <p:cNvSpPr/>
          <p:nvPr/>
        </p:nvSpPr>
        <p:spPr>
          <a:xfrm>
            <a:off x="7713256" y="1482634"/>
            <a:ext cx="587829" cy="489857"/>
          </a:xfrm>
          <a:prstGeom prst="rect">
            <a:avLst/>
          </a:prstGeom>
          <a:solidFill>
            <a:srgbClr val="FFC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E1D280-7701-60F3-1C46-C3A260B0E15D}"/>
              </a:ext>
            </a:extLst>
          </p:cNvPr>
          <p:cNvSpPr/>
          <p:nvPr/>
        </p:nvSpPr>
        <p:spPr>
          <a:xfrm>
            <a:off x="3644899" y="4164806"/>
            <a:ext cx="971551" cy="240507"/>
          </a:xfrm>
          <a:prstGeom prst="rect">
            <a:avLst/>
          </a:prstGeom>
          <a:solidFill>
            <a:srgbClr val="FFC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1A272B-4B3A-D432-23E8-C638B8E797E5}"/>
              </a:ext>
            </a:extLst>
          </p:cNvPr>
          <p:cNvSpPr/>
          <p:nvPr/>
        </p:nvSpPr>
        <p:spPr>
          <a:xfrm>
            <a:off x="3371055" y="4431506"/>
            <a:ext cx="971551" cy="240507"/>
          </a:xfrm>
          <a:prstGeom prst="rect">
            <a:avLst/>
          </a:prstGeom>
          <a:solidFill>
            <a:srgbClr val="FFC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010B6-3728-3896-C04D-BF2592C6EBD8}"/>
              </a:ext>
            </a:extLst>
          </p:cNvPr>
          <p:cNvSpPr/>
          <p:nvPr/>
        </p:nvSpPr>
        <p:spPr>
          <a:xfrm>
            <a:off x="2204218" y="4672013"/>
            <a:ext cx="1224781" cy="240507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DAF383-6BA8-A1BF-96FA-3F23E6A5FA43}"/>
              </a:ext>
            </a:extLst>
          </p:cNvPr>
          <p:cNvSpPr/>
          <p:nvPr/>
        </p:nvSpPr>
        <p:spPr>
          <a:xfrm>
            <a:off x="3040123" y="3462951"/>
            <a:ext cx="230127" cy="255948"/>
          </a:xfrm>
          <a:prstGeom prst="rect">
            <a:avLst/>
          </a:prstGeom>
          <a:solidFill>
            <a:schemeClr val="accent4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48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CJS_loglik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7EAB6C1-05E6-CFA2-4280-118345EB2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884" y="2334928"/>
            <a:ext cx="9015518" cy="42643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953E48-92C8-B50D-F87C-EAF733215EC1}"/>
              </a:ext>
            </a:extLst>
          </p:cNvPr>
          <p:cNvSpPr/>
          <p:nvPr/>
        </p:nvSpPr>
        <p:spPr>
          <a:xfrm>
            <a:off x="2290823" y="2946552"/>
            <a:ext cx="261877" cy="190348"/>
          </a:xfrm>
          <a:prstGeom prst="rect">
            <a:avLst/>
          </a:prstGeom>
          <a:solidFill>
            <a:schemeClr val="accent4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E76C55-3AA6-28D2-9DE2-D34F1C53B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839" y="1198320"/>
            <a:ext cx="7324911" cy="10710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431F31-CE2E-5737-AF81-87BD20648843}"/>
              </a:ext>
            </a:extLst>
          </p:cNvPr>
          <p:cNvSpPr/>
          <p:nvPr/>
        </p:nvSpPr>
        <p:spPr>
          <a:xfrm>
            <a:off x="6225723" y="1488935"/>
            <a:ext cx="729612" cy="489857"/>
          </a:xfrm>
          <a:prstGeom prst="rect">
            <a:avLst/>
          </a:prstGeom>
          <a:solidFill>
            <a:srgbClr val="FFC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333C64-D520-FC38-2F9F-B936CEBF3D2F}"/>
              </a:ext>
            </a:extLst>
          </p:cNvPr>
          <p:cNvSpPr/>
          <p:nvPr/>
        </p:nvSpPr>
        <p:spPr>
          <a:xfrm>
            <a:off x="7842888" y="1488938"/>
            <a:ext cx="1002662" cy="489857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62B370-350F-787E-F2E3-325D57A77891}"/>
              </a:ext>
            </a:extLst>
          </p:cNvPr>
          <p:cNvSpPr/>
          <p:nvPr/>
        </p:nvSpPr>
        <p:spPr>
          <a:xfrm>
            <a:off x="5006885" y="1488937"/>
            <a:ext cx="371565" cy="489857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E45B87-F5D3-F513-03CB-DF98C0D108A5}"/>
              </a:ext>
            </a:extLst>
          </p:cNvPr>
          <p:cNvSpPr/>
          <p:nvPr/>
        </p:nvSpPr>
        <p:spPr>
          <a:xfrm>
            <a:off x="3080388" y="1488936"/>
            <a:ext cx="729612" cy="489857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4CD21B-D0E6-7564-ECA2-4DD8C649BE5E}"/>
              </a:ext>
            </a:extLst>
          </p:cNvPr>
          <p:cNvSpPr/>
          <p:nvPr/>
        </p:nvSpPr>
        <p:spPr>
          <a:xfrm>
            <a:off x="2908938" y="3495537"/>
            <a:ext cx="1370962" cy="238264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7AA2EB-E4EA-8062-AC83-AA261E7EDE8A}"/>
              </a:ext>
            </a:extLst>
          </p:cNvPr>
          <p:cNvSpPr/>
          <p:nvPr/>
        </p:nvSpPr>
        <p:spPr>
          <a:xfrm>
            <a:off x="3709038" y="4301987"/>
            <a:ext cx="882012" cy="238264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E3E527-27B5-6656-27AB-A34D058964C2}"/>
              </a:ext>
            </a:extLst>
          </p:cNvPr>
          <p:cNvSpPr/>
          <p:nvPr/>
        </p:nvSpPr>
        <p:spPr>
          <a:xfrm>
            <a:off x="4007488" y="5249931"/>
            <a:ext cx="882012" cy="238264"/>
          </a:xfrm>
          <a:prstGeom prst="rect">
            <a:avLst/>
          </a:prstGeom>
          <a:solidFill>
            <a:schemeClr val="accent6">
              <a:lumMod val="60000"/>
              <a:lumOff val="40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F8D796-29D1-41CF-C051-92B23B487E59}"/>
              </a:ext>
            </a:extLst>
          </p:cNvPr>
          <p:cNvSpPr/>
          <p:nvPr/>
        </p:nvSpPr>
        <p:spPr>
          <a:xfrm>
            <a:off x="5006884" y="4295322"/>
            <a:ext cx="1089115" cy="238265"/>
          </a:xfrm>
          <a:prstGeom prst="rect">
            <a:avLst/>
          </a:prstGeom>
          <a:solidFill>
            <a:srgbClr val="FFC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15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CJS_loglik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40330D5-754A-4D75-3870-92F73A4A3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2824162"/>
            <a:ext cx="10848975" cy="1209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B2E738-B3DB-64EE-FFCB-FF19D0EB5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18" y="1458791"/>
            <a:ext cx="28003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48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CJS_loglik_wrapper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07FFB68-CBC3-E967-9FC9-734D316EF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30" y="1506498"/>
            <a:ext cx="10487025" cy="733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AF0F3D13-6097-4712-E706-B11B302CC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2374899"/>
            <a:ext cx="11811000" cy="4025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We’ll be using the </a:t>
            </a:r>
            <a:r>
              <a:rPr lang="en-US" dirty="0" err="1"/>
              <a:t>optim</a:t>
            </a:r>
            <a:r>
              <a:rPr lang="en-US" dirty="0"/>
              <a:t>() call in R to find the MLE.</a:t>
            </a:r>
          </a:p>
          <a:p>
            <a:r>
              <a:rPr lang="en-US" dirty="0"/>
              <a:t>R </a:t>
            </a:r>
            <a:r>
              <a:rPr lang="en-US" dirty="0" err="1"/>
              <a:t>optim</a:t>
            </a:r>
            <a:r>
              <a:rPr lang="en-US" dirty="0"/>
              <a:t>() is a general-purpose optimization function.</a:t>
            </a:r>
          </a:p>
          <a:p>
            <a:r>
              <a:rPr lang="en-US" dirty="0" err="1"/>
              <a:t>optim</a:t>
            </a:r>
            <a:r>
              <a:rPr lang="en-US" dirty="0"/>
              <a:t>() </a:t>
            </a:r>
            <a:r>
              <a:rPr lang="en-US" i="1" dirty="0"/>
              <a:t>minimizes </a:t>
            </a:r>
            <a:r>
              <a:rPr lang="en-US" dirty="0"/>
              <a:t>a function.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Using a “wrapper” function:</a:t>
            </a:r>
          </a:p>
          <a:p>
            <a:r>
              <a:rPr lang="en-US" dirty="0"/>
              <a:t>Allows us to </a:t>
            </a:r>
            <a:r>
              <a:rPr lang="en-US" i="1" dirty="0"/>
              <a:t>maximize</a:t>
            </a:r>
            <a:r>
              <a:rPr lang="en-US" dirty="0"/>
              <a:t> the function with a sign change.</a:t>
            </a:r>
          </a:p>
          <a:p>
            <a:r>
              <a:rPr lang="en-US" dirty="0"/>
              <a:t>Allows us to pass additional arguments that will not be optimized.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72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CJS_data_prep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28B5346-412C-47F2-7915-CFB39BE67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05" y="1498600"/>
            <a:ext cx="10277475" cy="1371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B91185BA-E615-C1C3-F09C-2ABF8C29E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262" y="3163193"/>
            <a:ext cx="10277475" cy="3230316"/>
          </a:xfrm>
        </p:spPr>
        <p:txBody>
          <a:bodyPr>
            <a:normAutofit/>
          </a:bodyPr>
          <a:lstStyle/>
          <a:p>
            <a:r>
              <a:rPr lang="en-US" dirty="0"/>
              <a:t>Data preparation function.</a:t>
            </a:r>
          </a:p>
          <a:p>
            <a:r>
              <a:rPr lang="en-US" dirty="0"/>
              <a:t>Deals with chopped data and sex and length covariates. </a:t>
            </a:r>
          </a:p>
        </p:txBody>
      </p:sp>
    </p:spTree>
    <p:extLst>
      <p:ext uri="{BB962C8B-B14F-4D97-AF65-F5344CB8AC3E}">
        <p14:creationId xmlns:p14="http://schemas.microsoft.com/office/powerpoint/2010/main" val="2987507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CJS_data_prep()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660D1EF-E6AB-C504-6DA1-D1C626532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83" y="1198319"/>
            <a:ext cx="9895834" cy="30601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07FADA-53F8-EB01-FA22-074A045441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719"/>
          <a:stretch/>
        </p:blipFill>
        <p:spPr>
          <a:xfrm>
            <a:off x="3848543" y="4453105"/>
            <a:ext cx="4494914" cy="21587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2147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CJS_data_prep()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FB81B27-32AC-68EB-9BC2-87778E47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3" y="1358575"/>
            <a:ext cx="11087100" cy="34575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12477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CJS_data_prep()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98D1A0F-267A-7C34-28B1-376A003D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60" y="1198320"/>
            <a:ext cx="10434166" cy="42811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49B937-26A1-EA30-4B82-1D04D68EC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512" y="5506622"/>
            <a:ext cx="6566262" cy="11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6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Running code – prepare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A48DEDF-50FF-B91D-FDD3-4FC830038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43" y="4229342"/>
            <a:ext cx="10439400" cy="2190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793CB89-27E1-4704-05F5-968CF9B7C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276539"/>
            <a:ext cx="11811000" cy="2867283"/>
          </a:xfrm>
        </p:spPr>
        <p:txBody>
          <a:bodyPr>
            <a:normAutofit/>
          </a:bodyPr>
          <a:lstStyle/>
          <a:p>
            <a:r>
              <a:rPr lang="en-US" dirty="0"/>
              <a:t>Load demo data</a:t>
            </a:r>
          </a:p>
          <a:p>
            <a:pPr lvl="1"/>
            <a:r>
              <a:rPr lang="en-US" dirty="0"/>
              <a:t>demo_CH.csv</a:t>
            </a:r>
          </a:p>
          <a:p>
            <a:pPr lvl="1"/>
            <a:r>
              <a:rPr lang="en-US" dirty="0"/>
              <a:t>demo_Covariates.csv</a:t>
            </a:r>
          </a:p>
          <a:p>
            <a:pPr lvl="1"/>
            <a:r>
              <a:rPr lang="en-US" dirty="0"/>
              <a:t>demo_Chops.csv</a:t>
            </a:r>
          </a:p>
          <a:p>
            <a:r>
              <a:rPr lang="en-US" dirty="0"/>
              <a:t>Prep data with CJS_data_prep()</a:t>
            </a:r>
          </a:p>
        </p:txBody>
      </p:sp>
    </p:spTree>
    <p:extLst>
      <p:ext uri="{BB962C8B-B14F-4D97-AF65-F5344CB8AC3E}">
        <p14:creationId xmlns:p14="http://schemas.microsoft.com/office/powerpoint/2010/main" val="3052475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Workshop GitHub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r>
              <a:rPr lang="en-US" sz="3600" dirty="0">
                <a:hlinkClick r:id="rId3"/>
              </a:rPr>
              <a:t>https://github.com/arthurbarros-CDFW/CVCS-Modeling-workshop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B34E8-246C-8B0E-6757-F3A719EA1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30" y="2363968"/>
            <a:ext cx="107156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6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Running code – optimize parameters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793CB89-27E1-4704-05F5-968CF9B7C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276539"/>
            <a:ext cx="11811000" cy="2867283"/>
          </a:xfrm>
        </p:spPr>
        <p:txBody>
          <a:bodyPr>
            <a:normAutofit/>
          </a:bodyPr>
          <a:lstStyle/>
          <a:p>
            <a:r>
              <a:rPr lang="en-US" dirty="0"/>
              <a:t>Set `</a:t>
            </a:r>
            <a:r>
              <a:rPr lang="en-US" dirty="0" err="1"/>
              <a:t>initial_beta</a:t>
            </a:r>
            <a:r>
              <a:rPr lang="en-US" dirty="0"/>
              <a:t>`</a:t>
            </a:r>
          </a:p>
          <a:p>
            <a:r>
              <a:rPr lang="en-US" dirty="0"/>
              <a:t>Run </a:t>
            </a:r>
            <a:r>
              <a:rPr lang="en-US" dirty="0" err="1"/>
              <a:t>optim</a:t>
            </a:r>
            <a:r>
              <a:rPr lang="en-US" dirty="0"/>
              <a:t>() call</a:t>
            </a:r>
          </a:p>
          <a:p>
            <a:r>
              <a:rPr lang="en-US" dirty="0"/>
              <a:t>Use `</a:t>
            </a:r>
            <a:r>
              <a:rPr lang="en-US" dirty="0" err="1"/>
              <a:t>Sys.time</a:t>
            </a:r>
            <a:r>
              <a:rPr lang="en-US" dirty="0"/>
              <a:t>()` for testing speed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B2822-6EEE-A4B8-328B-908E0BA5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87" y="2710180"/>
            <a:ext cx="10486526" cy="28136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FA694-B471-9A61-5758-3DCFF07D0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5779151"/>
            <a:ext cx="88011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57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fill_prop_matrices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E793CB89-27E1-4704-05F5-968CF9B7C0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550" y="1276539"/>
                <a:ext cx="11811000" cy="286728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Function to create matrices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sz="2400" dirty="0">
                    <a:solidFill>
                      <a:srgbClr val="1E718F"/>
                    </a:solidFill>
                  </a:rPr>
                  <a:t>and</a:t>
                </a:r>
                <a:r>
                  <a:rPr lang="en-US" sz="2400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for our observed data.</a:t>
                </a:r>
              </a:p>
            </p:txBody>
          </p:sp>
        </mc:Choice>
        <mc:Fallback xmlns=""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E793CB89-27E1-4704-05F5-968CF9B7C0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50" y="1276539"/>
                <a:ext cx="11811000" cy="2867283"/>
              </a:xfrm>
              <a:blipFill>
                <a:blip r:embed="rId3"/>
                <a:stretch>
                  <a:fillRect l="-671" t="-2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9D30003-B73A-532C-DE81-FC6F80456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007" y="2346551"/>
            <a:ext cx="9369271" cy="39220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08738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total_escapement()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793CB89-27E1-4704-05F5-968CF9B7C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276539"/>
            <a:ext cx="11811000" cy="2867283"/>
          </a:xfrm>
        </p:spPr>
        <p:txBody>
          <a:bodyPr>
            <a:normAutofit/>
          </a:bodyPr>
          <a:lstStyle/>
          <a:p>
            <a:r>
              <a:rPr lang="en-US" dirty="0"/>
              <a:t>Function to take optimized parameters and previously built functions to estimate total escapement.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EB180A-A60E-CAF8-675A-0635FF366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29" y="2481442"/>
            <a:ext cx="9794341" cy="3938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5443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Running code – estimate escapement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793CB89-27E1-4704-05F5-968CF9B7C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276539"/>
            <a:ext cx="11811000" cy="2867283"/>
          </a:xfrm>
        </p:spPr>
        <p:txBody>
          <a:bodyPr>
            <a:normAutofit/>
          </a:bodyPr>
          <a:lstStyle/>
          <a:p>
            <a:r>
              <a:rPr lang="en-US" dirty="0"/>
              <a:t>Run </a:t>
            </a:r>
            <a:r>
              <a:rPr lang="en-US" dirty="0" err="1"/>
              <a:t>est_escapement</a:t>
            </a:r>
            <a:r>
              <a:rPr lang="en-US" dirty="0"/>
              <a:t>() with </a:t>
            </a:r>
            <a:r>
              <a:rPr lang="en-US" dirty="0" err="1"/>
              <a:t>optim_beta</a:t>
            </a:r>
            <a:r>
              <a:rPr lang="en-US" dirty="0"/>
              <a:t> and prepped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7A4F3-3A27-B2AC-E62B-97F558712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0" y="2486761"/>
            <a:ext cx="10982325" cy="742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B63A8-7AED-D3D0-DA75-FD2A90D5D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80" y="3452488"/>
            <a:ext cx="88392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16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Speeding it up – incorporating C++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@RcppCore">
            <a:extLst>
              <a:ext uri="{FF2B5EF4-FFF2-40B4-BE49-F238E27FC236}">
                <a16:creationId xmlns:a16="http://schemas.microsoft.com/office/drawing/2014/main" id="{7F0A766D-112D-E1AA-2D34-8F77888BA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2" y="119832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DB3CBE18-42BC-7C52-7872-26835C4FF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276539"/>
            <a:ext cx="11811000" cy="2867283"/>
          </a:xfrm>
        </p:spPr>
        <p:txBody>
          <a:bodyPr>
            <a:normAutofit/>
          </a:bodyPr>
          <a:lstStyle/>
          <a:p>
            <a:r>
              <a:rPr lang="en-US" dirty="0"/>
              <a:t>Original optim_speed1 ~ 3.56 seconds.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9FC948-B109-69DA-E3C3-E982D6AC1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8" y="2726572"/>
            <a:ext cx="8073154" cy="3560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38B331-3331-573D-565D-BD497DCF38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059"/>
          <a:stretch/>
        </p:blipFill>
        <p:spPr>
          <a:xfrm>
            <a:off x="380998" y="1774582"/>
            <a:ext cx="8073154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16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Speeding it up – incorporating C++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DFE4867-380A-BF97-374F-65A6579FD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2"/>
          <a:stretch/>
        </p:blipFill>
        <p:spPr>
          <a:xfrm>
            <a:off x="538568" y="1198320"/>
            <a:ext cx="11106150" cy="35843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A9E60C-2878-F898-0DF5-1EC8CCDDC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43" y="4868172"/>
            <a:ext cx="11811000" cy="2867283"/>
          </a:xfrm>
        </p:spPr>
        <p:txBody>
          <a:bodyPr>
            <a:normAutofit/>
          </a:bodyPr>
          <a:lstStyle/>
          <a:p>
            <a:r>
              <a:rPr lang="en-US" dirty="0"/>
              <a:t>New </a:t>
            </a:r>
            <a:r>
              <a:rPr lang="en-US" dirty="0" err="1"/>
              <a:t>optim_speed_cpp</a:t>
            </a:r>
            <a:r>
              <a:rPr lang="en-US" dirty="0"/>
              <a:t> ~ 0.51 seconds.</a:t>
            </a:r>
          </a:p>
        </p:txBody>
      </p:sp>
    </p:spTree>
    <p:extLst>
      <p:ext uri="{BB962C8B-B14F-4D97-AF65-F5344CB8AC3E}">
        <p14:creationId xmlns:p14="http://schemas.microsoft.com/office/powerpoint/2010/main" val="3161140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Bootstrapping for confidence intervals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8BC8ECCB-F704-95BB-CF7A-16CB9BEAE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43" y="1285988"/>
            <a:ext cx="11811000" cy="76041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Iterative resampling technique used to estimate distribution of the escapement estimate.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24F8580-C810-E8F6-BB46-83E81ECE1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51" y="1970684"/>
            <a:ext cx="10755984" cy="464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32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CJS_bootstrap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AD71E0D-D66A-8EE6-8DEE-D40A3A28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79" y="1556777"/>
            <a:ext cx="10448925" cy="10763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B6FE9E9-85A6-DEB4-D728-13B240345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42" y="3077079"/>
            <a:ext cx="11811000" cy="2867283"/>
          </a:xfrm>
        </p:spPr>
        <p:txBody>
          <a:bodyPr>
            <a:normAutofit/>
          </a:bodyPr>
          <a:lstStyle/>
          <a:p>
            <a:r>
              <a:rPr lang="en-US" dirty="0"/>
              <a:t>Input “iterations” and prepared data.</a:t>
            </a:r>
          </a:p>
          <a:p>
            <a:pPr lvl="1"/>
            <a:r>
              <a:rPr lang="en-US" dirty="0"/>
              <a:t>Sets initial values</a:t>
            </a:r>
          </a:p>
        </p:txBody>
      </p:sp>
    </p:spTree>
    <p:extLst>
      <p:ext uri="{BB962C8B-B14F-4D97-AF65-F5344CB8AC3E}">
        <p14:creationId xmlns:p14="http://schemas.microsoft.com/office/powerpoint/2010/main" val="2259670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CJS_bootstrap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B6FE9E9-85A6-DEB4-D728-13B240345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42" y="4930219"/>
            <a:ext cx="11811000" cy="1649688"/>
          </a:xfrm>
        </p:spPr>
        <p:txBody>
          <a:bodyPr>
            <a:normAutofit/>
          </a:bodyPr>
          <a:lstStyle/>
          <a:p>
            <a:r>
              <a:rPr lang="en-US" dirty="0"/>
              <a:t>Begins for loop for target iterations.</a:t>
            </a:r>
          </a:p>
          <a:p>
            <a:r>
              <a:rPr lang="en-US" dirty="0"/>
              <a:t>Sample original prepped data with replacement.</a:t>
            </a:r>
          </a:p>
          <a:p>
            <a:r>
              <a:rPr lang="en-US" dirty="0"/>
              <a:t>Create new “iteration” data sets.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46A8C-DE7C-C4D6-EEA3-98A402E33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42" y="1338971"/>
            <a:ext cx="11277600" cy="33051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78938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CJS_bootstrap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B6FE9E9-85A6-DEB4-D728-13B240345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42" y="4204355"/>
            <a:ext cx="11811000" cy="2375552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/>
              <a:t>cpp_optim</a:t>
            </a:r>
            <a:r>
              <a:rPr lang="en-US" dirty="0"/>
              <a:t>() to find optimized parameters for each iteration.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0A704-6E71-0E0C-317B-9612B09ED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42" y="1394233"/>
            <a:ext cx="11201400" cy="24669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260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Prepping to code - packages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5149850" cy="4995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Packages:</a:t>
            </a:r>
          </a:p>
          <a:p>
            <a:r>
              <a:rPr lang="en-US" b="1" dirty="0" err="1"/>
              <a:t>tidyverse</a:t>
            </a:r>
            <a:endParaRPr lang="en-US" b="1" dirty="0"/>
          </a:p>
          <a:p>
            <a:r>
              <a:rPr lang="en-US" b="1" dirty="0"/>
              <a:t>escapeMR</a:t>
            </a:r>
          </a:p>
          <a:p>
            <a:r>
              <a:rPr lang="en-US" b="1" dirty="0"/>
              <a:t>ggplot2</a:t>
            </a:r>
          </a:p>
          <a:p>
            <a:r>
              <a:rPr lang="en-US" b="1" dirty="0" err="1"/>
              <a:t>rcpp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hlinkClick r:id="rId3"/>
              </a:rPr>
              <a:t>Writing functions in R</a:t>
            </a:r>
            <a:endParaRPr lang="en-US" b="1" dirty="0"/>
          </a:p>
          <a:p>
            <a:pPr marL="0" indent="0">
              <a:buNone/>
            </a:pPr>
            <a:r>
              <a:rPr lang="en-US" b="1" dirty="0">
                <a:hlinkClick r:id="rId4"/>
              </a:rPr>
              <a:t>Writing “for loops” in R</a:t>
            </a:r>
            <a:endParaRPr 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B6D847-7D2D-6E8F-53D2-48B6BC544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13" y="1559284"/>
            <a:ext cx="36099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RcppCore">
            <a:extLst>
              <a:ext uri="{FF2B5EF4-FFF2-40B4-BE49-F238E27FC236}">
                <a16:creationId xmlns:a16="http://schemas.microsoft.com/office/drawing/2014/main" id="{05033FA8-CF00-59E8-A440-DDF301A3A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56013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idyverse - Wikipedia">
            <a:extLst>
              <a:ext uri="{FF2B5EF4-FFF2-40B4-BE49-F238E27FC236}">
                <a16:creationId xmlns:a16="http://schemas.microsoft.com/office/drawing/2014/main" id="{43888450-ACF8-043E-4A7B-6D369012E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71" y="2898737"/>
            <a:ext cx="1662558" cy="191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gplot2 - Wikipedia">
            <a:extLst>
              <a:ext uri="{FF2B5EF4-FFF2-40B4-BE49-F238E27FC236}">
                <a16:creationId xmlns:a16="http://schemas.microsoft.com/office/drawing/2014/main" id="{8B4CEFE2-086A-C4A9-C795-248378DE6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088" y="4545770"/>
            <a:ext cx="1662112" cy="191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999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CJS_bootstrap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B6FE9E9-85A6-DEB4-D728-13B240345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42" y="4204355"/>
            <a:ext cx="11811000" cy="2375552"/>
          </a:xfrm>
        </p:spPr>
        <p:txBody>
          <a:bodyPr>
            <a:normAutofit/>
          </a:bodyPr>
          <a:lstStyle/>
          <a:p>
            <a:r>
              <a:rPr lang="en-US" dirty="0"/>
              <a:t>Run total_escapement() function using iteration data and parameters.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129AA-85A1-835C-FBB1-31EDC1B2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92" y="1571134"/>
            <a:ext cx="11620500" cy="1981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80890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CJS_bootstrap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B6FE9E9-85A6-DEB4-D728-13B240345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42" y="4204355"/>
            <a:ext cx="11811000" cy="2375552"/>
          </a:xfrm>
        </p:spPr>
        <p:txBody>
          <a:bodyPr>
            <a:normAutofit/>
          </a:bodyPr>
          <a:lstStyle/>
          <a:p>
            <a:r>
              <a:rPr lang="en-US" dirty="0"/>
              <a:t>Store iterative results.</a:t>
            </a:r>
          </a:p>
          <a:p>
            <a:r>
              <a:rPr lang="en-US" dirty="0"/>
              <a:t>End for loop and return results.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B2214-4637-DACB-B7D5-DAC120EDF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92" y="1434445"/>
            <a:ext cx="11163300" cy="2438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1162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Running code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CJS_bootstrap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B9AA7F5-3A4E-A29B-51B5-C20E2C2A3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17" y="1349336"/>
            <a:ext cx="10991850" cy="5238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F07D4D-EBCF-3C5E-5FBC-448132992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571" y="2024227"/>
            <a:ext cx="5120996" cy="4376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F05D37A6-579B-25EC-EA6C-3A8D24FC0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16" y="2203335"/>
            <a:ext cx="5663681" cy="4376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bootstrap_results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Iteration number</a:t>
            </a:r>
          </a:p>
          <a:p>
            <a:pPr lvl="1"/>
            <a:r>
              <a:rPr lang="en-US" dirty="0"/>
              <a:t>Log-likelihood</a:t>
            </a:r>
          </a:p>
          <a:p>
            <a:pPr lvl="1"/>
            <a:r>
              <a:rPr lang="en-US" dirty="0"/>
              <a:t>Escapement estimate</a:t>
            </a:r>
          </a:p>
          <a:p>
            <a:pPr lvl="1"/>
            <a:r>
              <a:rPr lang="en-US" dirty="0"/>
              <a:t>Iteration duration</a:t>
            </a:r>
          </a:p>
        </p:txBody>
      </p:sp>
    </p:spTree>
    <p:extLst>
      <p:ext uri="{BB962C8B-B14F-4D97-AF65-F5344CB8AC3E}">
        <p14:creationId xmlns:p14="http://schemas.microsoft.com/office/powerpoint/2010/main" val="4145489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Running code – calculating CI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126715B-7D2B-22D9-D21F-A75BD036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93" y="1565966"/>
            <a:ext cx="11163300" cy="28860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1121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Bootstrapping results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0A4AD0B-5A90-B68F-72DB-FA0B3D644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23" y="1198320"/>
            <a:ext cx="10695839" cy="54008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756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Prepping to code – project directory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B4064A5-0E5B-643A-D15B-81F8700D5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63" y="1466850"/>
            <a:ext cx="10128474" cy="46906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0917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Prepping to code – project directory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89E89B3-B522-1CAE-7BBF-8B0015835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652" y="1979727"/>
            <a:ext cx="8872696" cy="19323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5347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Reviewing the escapeMR package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D10A220-E6F4-C7C1-525B-3B1E9B47A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69" y="1928772"/>
            <a:ext cx="10027861" cy="4747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5B11E4-80AC-DF52-A46D-59C9A3490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362" y="1168361"/>
            <a:ext cx="9591675" cy="704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02670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Reviewing the escapeMR package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1091AF2-4628-B8F0-C169-6071B2C47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320"/>
            <a:ext cx="12192000" cy="55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7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Reviewing the escapeMR package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hlinkClick r:id="rId3"/>
              </a:rPr>
              <a:t>escapeMR</a:t>
            </a:r>
            <a:r>
              <a:rPr lang="en-US" sz="2800" b="1" dirty="0"/>
              <a:t>:</a:t>
            </a:r>
          </a:p>
          <a:p>
            <a:r>
              <a:rPr lang="en-US" dirty="0" err="1"/>
              <a:t>escapeMR.R</a:t>
            </a:r>
            <a:r>
              <a:rPr lang="en-US" dirty="0"/>
              <a:t> – loads and runs shiny application.</a:t>
            </a:r>
          </a:p>
          <a:p>
            <a:r>
              <a:rPr lang="en-US" sz="2400" dirty="0" err="1"/>
              <a:t>ask</a:t>
            </a:r>
            <a:r>
              <a:rPr lang="en-US" dirty="0" err="1"/>
              <a:t>ForData.R</a:t>
            </a:r>
            <a:r>
              <a:rPr lang="en-US" dirty="0"/>
              <a:t> – prompts user for data inputs.</a:t>
            </a:r>
          </a:p>
          <a:p>
            <a:r>
              <a:rPr lang="en-US" sz="2400" dirty="0" err="1"/>
              <a:t>CJSscript.R</a:t>
            </a:r>
            <a:r>
              <a:rPr lang="en-US" sz="2400" dirty="0"/>
              <a:t> – script-based version of shiny application.</a:t>
            </a:r>
          </a:p>
          <a:p>
            <a:r>
              <a:rPr lang="en-US" dirty="0" err="1"/>
              <a:t>esc_model.R</a:t>
            </a:r>
            <a:r>
              <a:rPr lang="en-US" dirty="0"/>
              <a:t> – passes formatted data to the </a:t>
            </a:r>
            <a:r>
              <a:rPr lang="en-US" b="1" dirty="0"/>
              <a:t>mra </a:t>
            </a:r>
            <a:r>
              <a:rPr lang="en-US" dirty="0"/>
              <a:t>package using the </a:t>
            </a:r>
            <a:r>
              <a:rPr lang="en-US" dirty="0" err="1"/>
              <a:t>F.cjs.estim</a:t>
            </a:r>
            <a:r>
              <a:rPr lang="en-US" dirty="0"/>
              <a:t>() call.</a:t>
            </a:r>
          </a:p>
          <a:p>
            <a:pPr marL="0" indent="0">
              <a:buNone/>
            </a:pPr>
            <a:r>
              <a:rPr lang="en-US" sz="2800" b="1" dirty="0">
                <a:hlinkClick r:id="rId4"/>
              </a:rPr>
              <a:t>mra</a:t>
            </a:r>
            <a:r>
              <a:rPr lang="en-US" sz="2800" b="1" dirty="0"/>
              <a:t>:</a:t>
            </a:r>
          </a:p>
          <a:p>
            <a:r>
              <a:rPr lang="en-US" sz="2400" dirty="0" err="1"/>
              <a:t>F.cjs.estim.R</a:t>
            </a:r>
            <a:r>
              <a:rPr lang="en-US" sz="2400" dirty="0"/>
              <a:t> – receives input data from escapeMR, and sets initial parameters.</a:t>
            </a:r>
          </a:p>
          <a:p>
            <a:r>
              <a:rPr lang="en-US" dirty="0"/>
              <a:t>Mrawin.f90 – FORTRAN script with many subroutines used in estimating log-likelihood and finding MLE.</a:t>
            </a:r>
          </a:p>
          <a:p>
            <a:pPr lvl="1"/>
            <a:r>
              <a:rPr lang="en-US" dirty="0"/>
              <a:t>Contains subroutine “VA09AD” MLE algorithm.</a:t>
            </a:r>
          </a:p>
        </p:txBody>
      </p:sp>
    </p:spTree>
    <p:extLst>
      <p:ext uri="{BB962C8B-B14F-4D97-AF65-F5344CB8AC3E}">
        <p14:creationId xmlns:p14="http://schemas.microsoft.com/office/powerpoint/2010/main" val="2875833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10118</TotalTime>
  <Words>850</Words>
  <Application>Microsoft Office PowerPoint</Application>
  <PresentationFormat>Widescreen</PresentationFormat>
  <Paragraphs>159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Aptos</vt:lpstr>
      <vt:lpstr>Aptos Display</vt:lpstr>
      <vt:lpstr>Arial</vt:lpstr>
      <vt:lpstr>Cambria Math</vt:lpstr>
      <vt:lpstr>Century Gothic</vt:lpstr>
      <vt:lpstr>LMMono10-Regular-Identity-H</vt:lpstr>
      <vt:lpstr>LMRoman10-Regular-Identity-H</vt:lpstr>
      <vt:lpstr>Office Theme</vt:lpstr>
      <vt:lpstr>CVCS Escapement Modeling</vt:lpstr>
      <vt:lpstr>Session goals</vt:lpstr>
      <vt:lpstr>Workshop GitHub</vt:lpstr>
      <vt:lpstr>Prepping to code - packages</vt:lpstr>
      <vt:lpstr>Prepping to code – project directory</vt:lpstr>
      <vt:lpstr>Prepping to code – project directory</vt:lpstr>
      <vt:lpstr>Reviewing the escapeMR package</vt:lpstr>
      <vt:lpstr>Reviewing the escapeMR package</vt:lpstr>
      <vt:lpstr>Reviewing the escapeMR package</vt:lpstr>
      <vt:lpstr>Reviewing demo data</vt:lpstr>
      <vt:lpstr>Reviewing demo data</vt:lpstr>
      <vt:lpstr>Coding – Horvitz_Thompson()</vt:lpstr>
      <vt:lpstr>Coding – superpopulation model</vt:lpstr>
      <vt:lpstr>Coding – B_star()</vt:lpstr>
      <vt:lpstr>Coding – total_escapement()</vt:lpstr>
      <vt:lpstr>Coding – pro_capsur</vt:lpstr>
      <vt:lpstr>Coding – location()</vt:lpstr>
      <vt:lpstr>Coding – CJS_loglik()</vt:lpstr>
      <vt:lpstr>Coding – CJS_loglik()</vt:lpstr>
      <vt:lpstr>Coding – CJS_loglik()</vt:lpstr>
      <vt:lpstr>Coding – CJS_loglik()</vt:lpstr>
      <vt:lpstr>Coding – CJS_loglik()</vt:lpstr>
      <vt:lpstr>Coding – CJS_loglik()</vt:lpstr>
      <vt:lpstr>Coding – CJS_loglik_wrapper()</vt:lpstr>
      <vt:lpstr>Coding – CJS_data_prep()</vt:lpstr>
      <vt:lpstr>Coding – CJS_data_prep()</vt:lpstr>
      <vt:lpstr>Coding – CJS_data_prep()</vt:lpstr>
      <vt:lpstr>Coding – CJS_data_prep()</vt:lpstr>
      <vt:lpstr>Running code – prepare data</vt:lpstr>
      <vt:lpstr>Running code – optimize parameters</vt:lpstr>
      <vt:lpstr>Coding – fill_prop_matrices()</vt:lpstr>
      <vt:lpstr>Coding – total_escapement()</vt:lpstr>
      <vt:lpstr>Running code – estimate escapement</vt:lpstr>
      <vt:lpstr>Speeding it up – incorporating C++</vt:lpstr>
      <vt:lpstr>Speeding it up – incorporating C++</vt:lpstr>
      <vt:lpstr>Bootstrapping for confidence intervals</vt:lpstr>
      <vt:lpstr>Coding – CJS_bootstrap</vt:lpstr>
      <vt:lpstr>Coding – CJS_bootstrap</vt:lpstr>
      <vt:lpstr>Coding – CJS_bootstrap</vt:lpstr>
      <vt:lpstr>Coding – CJS_bootstrap</vt:lpstr>
      <vt:lpstr>Coding – CJS_bootstrap</vt:lpstr>
      <vt:lpstr>Running code – CJS_bootstrap</vt:lpstr>
      <vt:lpstr>Running code – calculating CI</vt:lpstr>
      <vt:lpstr>Bootstrapping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173</cp:revision>
  <dcterms:created xsi:type="dcterms:W3CDTF">2024-08-06T18:39:30Z</dcterms:created>
  <dcterms:modified xsi:type="dcterms:W3CDTF">2024-08-21T19:38:59Z</dcterms:modified>
</cp:coreProperties>
</file>